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7"/>
  </p:notesMasterIdLst>
  <p:handoutMasterIdLst>
    <p:handoutMasterId r:id="rId8"/>
  </p:handoutMasterIdLst>
  <p:sldIdLst>
    <p:sldId id="256" r:id="rId5"/>
    <p:sldId id="261" r:id="rId6"/>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5AC7F1-AB21-43B6-B2FE-0B26250EDC09}" v="7" dt="2025-02-14T15:27:29.817"/>
    <p1510:client id="{DFA16F3B-BA3E-4F7D-9278-B3698E4412ED}" v="2" dt="2025-02-14T17:50:56.2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283" autoAdjust="0"/>
  </p:normalViewPr>
  <p:slideViewPr>
    <p:cSldViewPr snapToGrid="0">
      <p:cViewPr>
        <p:scale>
          <a:sx n="120" d="100"/>
          <a:sy n="120" d="100"/>
        </p:scale>
        <p:origin x="2244" y="-2226"/>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5" d="100"/>
          <a:sy n="85" d="100"/>
        </p:scale>
        <p:origin x="388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8CA21A-3782-A23E-9C11-11C26E205A1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0A372B5-89FD-FDC4-C23F-44C4C6304B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4BB270D-AEFD-4706-8C8D-AEF8EC8FF1F3}" type="datetimeFigureOut">
              <a:rPr lang="en-GB" smtClean="0"/>
              <a:t>24/02/2025</a:t>
            </a:fld>
            <a:endParaRPr lang="en-GB"/>
          </a:p>
        </p:txBody>
      </p:sp>
      <p:sp>
        <p:nvSpPr>
          <p:cNvPr id="4" name="Footer Placeholder 3">
            <a:extLst>
              <a:ext uri="{FF2B5EF4-FFF2-40B4-BE49-F238E27FC236}">
                <a16:creationId xmlns:a16="http://schemas.microsoft.com/office/drawing/2014/main" id="{6225206D-669C-2BD2-17D2-BF6718732DB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4A980079-CA26-081C-0657-C752098D4CB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AD4DEC-DD07-46D0-AF22-501FB08B0A0C}" type="slidenum">
              <a:rPr lang="en-GB" smtClean="0"/>
              <a:t>‹#›</a:t>
            </a:fld>
            <a:endParaRPr lang="en-GB"/>
          </a:p>
        </p:txBody>
      </p:sp>
    </p:spTree>
    <p:extLst>
      <p:ext uri="{BB962C8B-B14F-4D97-AF65-F5344CB8AC3E}">
        <p14:creationId xmlns:p14="http://schemas.microsoft.com/office/powerpoint/2010/main" val="13626030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5A11D0-AB11-43DD-A733-D301D6B0D2E4}" type="datetimeFigureOut">
              <a:rPr lang="en-GB" smtClean="0"/>
              <a:t>24/02/2025</a:t>
            </a:fld>
            <a:endParaRPr lang="en-GB"/>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91177E-09A9-4413-84AE-A1DEC08F6454}" type="slidenum">
              <a:rPr lang="en-GB" smtClean="0"/>
              <a:t>‹#›</a:t>
            </a:fld>
            <a:endParaRPr lang="en-GB"/>
          </a:p>
        </p:txBody>
      </p:sp>
    </p:spTree>
    <p:extLst>
      <p:ext uri="{BB962C8B-B14F-4D97-AF65-F5344CB8AC3E}">
        <p14:creationId xmlns:p14="http://schemas.microsoft.com/office/powerpoint/2010/main" val="547559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91177E-09A9-4413-84AE-A1DEC08F6454}" type="slidenum">
              <a:rPr lang="en-GB" smtClean="0"/>
              <a:t>1</a:t>
            </a:fld>
            <a:endParaRPr lang="en-GB"/>
          </a:p>
        </p:txBody>
      </p:sp>
    </p:spTree>
    <p:extLst>
      <p:ext uri="{BB962C8B-B14F-4D97-AF65-F5344CB8AC3E}">
        <p14:creationId xmlns:p14="http://schemas.microsoft.com/office/powerpoint/2010/main" val="4099034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4DD2E76-E36A-4264-A7CD-86F1F46FEC79}"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2E3CA8-1036-42FD-96D7-E8D43F8B746F}" type="slidenum">
              <a:rPr lang="en-GB" smtClean="0"/>
              <a:t>‹#›</a:t>
            </a:fld>
            <a:endParaRPr lang="en-GB"/>
          </a:p>
        </p:txBody>
      </p:sp>
    </p:spTree>
    <p:extLst>
      <p:ext uri="{BB962C8B-B14F-4D97-AF65-F5344CB8AC3E}">
        <p14:creationId xmlns:p14="http://schemas.microsoft.com/office/powerpoint/2010/main" val="2879048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DD2E76-E36A-4264-A7CD-86F1F46FEC79}"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2E3CA8-1036-42FD-96D7-E8D43F8B746F}" type="slidenum">
              <a:rPr lang="en-GB" smtClean="0"/>
              <a:t>‹#›</a:t>
            </a:fld>
            <a:endParaRPr lang="en-GB"/>
          </a:p>
        </p:txBody>
      </p:sp>
    </p:spTree>
    <p:extLst>
      <p:ext uri="{BB962C8B-B14F-4D97-AF65-F5344CB8AC3E}">
        <p14:creationId xmlns:p14="http://schemas.microsoft.com/office/powerpoint/2010/main" val="3902060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4DD2E76-E36A-4264-A7CD-86F1F46FEC79}"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2E3CA8-1036-42FD-96D7-E8D43F8B746F}" type="slidenum">
              <a:rPr lang="en-GB" smtClean="0"/>
              <a:t>‹#›</a:t>
            </a:fld>
            <a:endParaRPr lang="en-GB"/>
          </a:p>
        </p:txBody>
      </p:sp>
    </p:spTree>
    <p:extLst>
      <p:ext uri="{BB962C8B-B14F-4D97-AF65-F5344CB8AC3E}">
        <p14:creationId xmlns:p14="http://schemas.microsoft.com/office/powerpoint/2010/main" val="2585082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4DD2E76-E36A-4264-A7CD-86F1F46FEC79}"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2E3CA8-1036-42FD-96D7-E8D43F8B746F}" type="slidenum">
              <a:rPr lang="en-GB" smtClean="0"/>
              <a:t>‹#›</a:t>
            </a:fld>
            <a:endParaRPr lang="en-GB"/>
          </a:p>
        </p:txBody>
      </p:sp>
    </p:spTree>
    <p:extLst>
      <p:ext uri="{BB962C8B-B14F-4D97-AF65-F5344CB8AC3E}">
        <p14:creationId xmlns:p14="http://schemas.microsoft.com/office/powerpoint/2010/main" val="237438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4DD2E76-E36A-4264-A7CD-86F1F46FEC79}"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2E3CA8-1036-42FD-96D7-E8D43F8B746F}" type="slidenum">
              <a:rPr lang="en-GB" smtClean="0"/>
              <a:t>‹#›</a:t>
            </a:fld>
            <a:endParaRPr lang="en-GB"/>
          </a:p>
        </p:txBody>
      </p:sp>
    </p:spTree>
    <p:extLst>
      <p:ext uri="{BB962C8B-B14F-4D97-AF65-F5344CB8AC3E}">
        <p14:creationId xmlns:p14="http://schemas.microsoft.com/office/powerpoint/2010/main" val="1638646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4DD2E76-E36A-4264-A7CD-86F1F46FEC79}"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2E3CA8-1036-42FD-96D7-E8D43F8B746F}" type="slidenum">
              <a:rPr lang="en-GB" smtClean="0"/>
              <a:t>‹#›</a:t>
            </a:fld>
            <a:endParaRPr lang="en-GB"/>
          </a:p>
        </p:txBody>
      </p:sp>
    </p:spTree>
    <p:extLst>
      <p:ext uri="{BB962C8B-B14F-4D97-AF65-F5344CB8AC3E}">
        <p14:creationId xmlns:p14="http://schemas.microsoft.com/office/powerpoint/2010/main" val="3264100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DD2E76-E36A-4264-A7CD-86F1F46FEC79}"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2E3CA8-1036-42FD-96D7-E8D43F8B746F}" type="slidenum">
              <a:rPr lang="en-GB" smtClean="0"/>
              <a:t>‹#›</a:t>
            </a:fld>
            <a:endParaRPr lang="en-GB"/>
          </a:p>
        </p:txBody>
      </p:sp>
    </p:spTree>
    <p:extLst>
      <p:ext uri="{BB962C8B-B14F-4D97-AF65-F5344CB8AC3E}">
        <p14:creationId xmlns:p14="http://schemas.microsoft.com/office/powerpoint/2010/main" val="3976119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4DD2E76-E36A-4264-A7CD-86F1F46FEC79}"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2E3CA8-1036-42FD-96D7-E8D43F8B746F}" type="slidenum">
              <a:rPr lang="en-GB" smtClean="0"/>
              <a:t>‹#›</a:t>
            </a:fld>
            <a:endParaRPr lang="en-GB"/>
          </a:p>
        </p:txBody>
      </p:sp>
    </p:spTree>
    <p:extLst>
      <p:ext uri="{BB962C8B-B14F-4D97-AF65-F5344CB8AC3E}">
        <p14:creationId xmlns:p14="http://schemas.microsoft.com/office/powerpoint/2010/main" val="4265134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4DD2E76-E36A-4264-A7CD-86F1F46FEC79}"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2E3CA8-1036-42FD-96D7-E8D43F8B746F}" type="slidenum">
              <a:rPr lang="en-GB" smtClean="0"/>
              <a:t>‹#›</a:t>
            </a:fld>
            <a:endParaRPr lang="en-GB"/>
          </a:p>
        </p:txBody>
      </p:sp>
    </p:spTree>
    <p:extLst>
      <p:ext uri="{BB962C8B-B14F-4D97-AF65-F5344CB8AC3E}">
        <p14:creationId xmlns:p14="http://schemas.microsoft.com/office/powerpoint/2010/main" val="690927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DD2E76-E36A-4264-A7CD-86F1F46FEC79}"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2E3CA8-1036-42FD-96D7-E8D43F8B746F}" type="slidenum">
              <a:rPr lang="en-GB" smtClean="0"/>
              <a:t>‹#›</a:t>
            </a:fld>
            <a:endParaRPr lang="en-GB"/>
          </a:p>
        </p:txBody>
      </p:sp>
    </p:spTree>
    <p:extLst>
      <p:ext uri="{BB962C8B-B14F-4D97-AF65-F5344CB8AC3E}">
        <p14:creationId xmlns:p14="http://schemas.microsoft.com/office/powerpoint/2010/main" val="2704907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DD2E76-E36A-4264-A7CD-86F1F46FEC79}"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2E3CA8-1036-42FD-96D7-E8D43F8B746F}" type="slidenum">
              <a:rPr lang="en-GB" smtClean="0"/>
              <a:t>‹#›</a:t>
            </a:fld>
            <a:endParaRPr lang="en-GB"/>
          </a:p>
        </p:txBody>
      </p:sp>
    </p:spTree>
    <p:extLst>
      <p:ext uri="{BB962C8B-B14F-4D97-AF65-F5344CB8AC3E}">
        <p14:creationId xmlns:p14="http://schemas.microsoft.com/office/powerpoint/2010/main" val="2841413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94DD2E76-E36A-4264-A7CD-86F1F46FEC79}" type="datetimeFigureOut">
              <a:rPr lang="en-GB" smtClean="0"/>
              <a:t>24/02/2025</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0C2E3CA8-1036-42FD-96D7-E8D43F8B746F}" type="slidenum">
              <a:rPr lang="en-GB" smtClean="0"/>
              <a:t>‹#›</a:t>
            </a:fld>
            <a:endParaRPr lang="en-GB"/>
          </a:p>
        </p:txBody>
      </p:sp>
    </p:spTree>
    <p:extLst>
      <p:ext uri="{BB962C8B-B14F-4D97-AF65-F5344CB8AC3E}">
        <p14:creationId xmlns:p14="http://schemas.microsoft.com/office/powerpoint/2010/main" val="45808516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facebook.com/SuttonRoadPrimaryandNursery" TargetMode="External"/><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hyperlink" Target="mailto:office@suttonroad.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79D2B734-BB32-9038-EFF8-2F45926990B4}"/>
              </a:ext>
            </a:extLst>
          </p:cNvPr>
          <p:cNvGraphicFramePr>
            <a:graphicFrameLocks noGrp="1"/>
          </p:cNvGraphicFramePr>
          <p:nvPr>
            <p:extLst>
              <p:ext uri="{D42A27DB-BD31-4B8C-83A1-F6EECF244321}">
                <p14:modId xmlns:p14="http://schemas.microsoft.com/office/powerpoint/2010/main" val="2848660211"/>
              </p:ext>
            </p:extLst>
          </p:nvPr>
        </p:nvGraphicFramePr>
        <p:xfrm>
          <a:off x="307428" y="995027"/>
          <a:ext cx="6249235" cy="3219450"/>
        </p:xfrm>
        <a:graphic>
          <a:graphicData uri="http://schemas.openxmlformats.org/drawingml/2006/table">
            <a:tbl>
              <a:tblPr firstRow="1" firstCol="1" bandRow="1"/>
              <a:tblGrid>
                <a:gridCol w="6249235">
                  <a:extLst>
                    <a:ext uri="{9D8B030D-6E8A-4147-A177-3AD203B41FA5}">
                      <a16:colId xmlns:a16="http://schemas.microsoft.com/office/drawing/2014/main" val="553084903"/>
                    </a:ext>
                  </a:extLst>
                </a:gridCol>
              </a:tblGrid>
              <a:tr h="1517514">
                <a:tc>
                  <a:txBody>
                    <a:bodyPr/>
                    <a:lstStyle/>
                    <a:p>
                      <a:pPr algn="ctr"/>
                      <a:r>
                        <a:rPr lang="en-GB" sz="1200" b="0" kern="1200" dirty="0">
                          <a:solidFill>
                            <a:schemeClr val="tx1"/>
                          </a:solidFill>
                          <a:effectLst/>
                          <a:latin typeface="+mn-lt"/>
                          <a:ea typeface="+mn-ea"/>
                          <a:cs typeface="+mn-cs"/>
                        </a:rPr>
                        <a:t>We are excited to be to celebrate World Book Day across the week beginning Monday 3rd to Friday 7th March! </a:t>
                      </a:r>
                    </a:p>
                    <a:p>
                      <a:pPr algn="ctr"/>
                      <a:r>
                        <a:rPr lang="en-GB" sz="1200" b="0" kern="1200" dirty="0">
                          <a:solidFill>
                            <a:schemeClr val="tx1"/>
                          </a:solidFill>
                          <a:effectLst/>
                          <a:latin typeface="+mn-lt"/>
                          <a:ea typeface="+mn-ea"/>
                          <a:cs typeface="+mn-cs"/>
                        </a:rPr>
                        <a:t>Our World Book Day will take place on </a:t>
                      </a:r>
                      <a:r>
                        <a:rPr lang="en-GB" sz="1200" b="1" kern="1200" dirty="0">
                          <a:solidFill>
                            <a:schemeClr val="tx1"/>
                          </a:solidFill>
                          <a:effectLst/>
                          <a:latin typeface="+mn-lt"/>
                          <a:ea typeface="+mn-ea"/>
                          <a:cs typeface="+mn-cs"/>
                        </a:rPr>
                        <a:t>Friday 7th March </a:t>
                      </a:r>
                      <a:r>
                        <a:rPr lang="en-GB" sz="1200" b="0" kern="1200" dirty="0">
                          <a:solidFill>
                            <a:schemeClr val="tx1"/>
                          </a:solidFill>
                          <a:effectLst/>
                          <a:latin typeface="+mn-lt"/>
                          <a:ea typeface="+mn-ea"/>
                          <a:cs typeface="+mn-cs"/>
                        </a:rPr>
                        <a:t>and it will follow the theme of ‘Read Your Way’. We would like to invite children to come to school in what they like to read in. This could be dressing up as a character, wearing pyjamas or simply something comfortable. </a:t>
                      </a:r>
                    </a:p>
                    <a:p>
                      <a:pPr algn="ctr"/>
                      <a:endParaRPr lang="en-GB" sz="1200" b="0" kern="1200" dirty="0">
                        <a:solidFill>
                          <a:schemeClr val="tx1"/>
                        </a:solidFill>
                        <a:effectLst/>
                        <a:latin typeface="+mn-lt"/>
                        <a:ea typeface="+mn-ea"/>
                        <a:cs typeface="+mn-cs"/>
                      </a:endParaRPr>
                    </a:p>
                    <a:p>
                      <a:pPr algn="ctr"/>
                      <a:r>
                        <a:rPr lang="en-GB" sz="1200" b="0" kern="1200" dirty="0">
                          <a:solidFill>
                            <a:schemeClr val="tx1"/>
                          </a:solidFill>
                          <a:effectLst/>
                          <a:latin typeface="+mn-lt"/>
                          <a:ea typeface="+mn-ea"/>
                          <a:cs typeface="+mn-cs"/>
                        </a:rPr>
                        <a:t>As part of our celebrations, a Bookworms Book Fair will also take place throughout the previous week (from 24th– 28th February) with all books on sale for only £2.50. This will take place in the small hall library as well as online. </a:t>
                      </a:r>
                    </a:p>
                    <a:p>
                      <a:pPr algn="ctr"/>
                      <a:r>
                        <a:rPr lang="en-GB" sz="1200" b="0" kern="1200" dirty="0">
                          <a:solidFill>
                            <a:schemeClr val="tx1"/>
                          </a:solidFill>
                          <a:effectLst/>
                          <a:latin typeface="+mn-lt"/>
                          <a:ea typeface="+mn-ea"/>
                          <a:cs typeface="+mn-cs"/>
                        </a:rPr>
                        <a:t>We will also be taking part in lots of activities to share and celebrate our love of reading. These will include sharing stories, taking part in online author events, spending time on the library in the small hall and considering how they see themselves as a reader. </a:t>
                      </a:r>
                    </a:p>
                    <a:p>
                      <a:pPr algn="ctr"/>
                      <a:r>
                        <a:rPr lang="en-GB" sz="1200" dirty="0"/>
                        <a:t>Reading Forum have also launched a competition as part of World Book Day. </a:t>
                      </a:r>
                    </a:p>
                    <a:p>
                      <a:pPr algn="ctr"/>
                      <a:endParaRPr lang="en-GB" sz="1200" dirty="0"/>
                    </a:p>
                    <a:p>
                      <a:pPr algn="ctr"/>
                      <a:r>
                        <a:rPr lang="en-GB" sz="1200" dirty="0"/>
                        <a:t>Children are invited to turn a wooden spoon into something amazing!</a:t>
                      </a:r>
                      <a:endParaRPr lang="en-GB" sz="1200" b="0" dirty="0">
                        <a:solidFill>
                          <a:srgbClr val="000000"/>
                        </a:solidFill>
                        <a:effectLst/>
                        <a:latin typeface="Helvetica" panose="020B0604020202020204" pitchFamily="34" charset="0"/>
                        <a:ea typeface="Aptos" panose="020B0004020202020204" pitchFamily="34" charset="0"/>
                        <a:cs typeface="Aptos" panose="020B0004020202020204" pitchFamily="34" charset="0"/>
                      </a:endParaRPr>
                    </a:p>
                  </a:txBody>
                  <a:tcPr marL="238125" marR="238125" marT="238125" marB="238125" anchor="ctr">
                    <a:lnL>
                      <a:noFill/>
                    </a:lnL>
                    <a:lnR>
                      <a:noFill/>
                    </a:lnR>
                    <a:lnT>
                      <a:noFill/>
                    </a:lnT>
                    <a:lnB>
                      <a:noFill/>
                    </a:lnB>
                    <a:solidFill>
                      <a:srgbClr val="FFFFFF"/>
                    </a:solidFill>
                  </a:tcPr>
                </a:tc>
                <a:extLst>
                  <a:ext uri="{0D108BD9-81ED-4DB2-BD59-A6C34878D82A}">
                    <a16:rowId xmlns:a16="http://schemas.microsoft.com/office/drawing/2014/main" val="2810018922"/>
                  </a:ext>
                </a:extLst>
              </a:tr>
            </a:tbl>
          </a:graphicData>
        </a:graphic>
      </p:graphicFrame>
      <p:pic>
        <p:nvPicPr>
          <p:cNvPr id="5" name="Picture 4">
            <a:extLst>
              <a:ext uri="{FF2B5EF4-FFF2-40B4-BE49-F238E27FC236}">
                <a16:creationId xmlns:a16="http://schemas.microsoft.com/office/drawing/2014/main" id="{739D52D2-F5FD-39EE-885F-535BFA6DD9CE}"/>
              </a:ext>
            </a:extLst>
          </p:cNvPr>
          <p:cNvPicPr>
            <a:picLocks noChangeAspect="1"/>
          </p:cNvPicPr>
          <p:nvPr/>
        </p:nvPicPr>
        <p:blipFill>
          <a:blip r:embed="rId3"/>
          <a:srcRect r="51358" b="23760"/>
          <a:stretch/>
        </p:blipFill>
        <p:spPr>
          <a:xfrm>
            <a:off x="-1" y="-41961"/>
            <a:ext cx="3377647" cy="972199"/>
          </a:xfrm>
          <a:prstGeom prst="rect">
            <a:avLst/>
          </a:prstGeom>
        </p:spPr>
      </p:pic>
      <p:sp>
        <p:nvSpPr>
          <p:cNvPr id="9" name="TextBox 8">
            <a:extLst>
              <a:ext uri="{FF2B5EF4-FFF2-40B4-BE49-F238E27FC236}">
                <a16:creationId xmlns:a16="http://schemas.microsoft.com/office/drawing/2014/main" id="{4494B243-0D6B-A11C-C895-2DD6D7534550}"/>
              </a:ext>
            </a:extLst>
          </p:cNvPr>
          <p:cNvSpPr txBox="1"/>
          <p:nvPr/>
        </p:nvSpPr>
        <p:spPr>
          <a:xfrm>
            <a:off x="1107271" y="827322"/>
            <a:ext cx="1972056" cy="246221"/>
          </a:xfrm>
          <a:prstGeom prst="rect">
            <a:avLst/>
          </a:prstGeom>
          <a:noFill/>
        </p:spPr>
        <p:txBody>
          <a:bodyPr wrap="square" lIns="91440" tIns="45720" rIns="91440" bIns="45720" rtlCol="0" anchor="t">
            <a:spAutoFit/>
          </a:bodyPr>
          <a:lstStyle/>
          <a:p>
            <a:r>
              <a:rPr lang="en-GB" sz="1000" dirty="0">
                <a:latin typeface="Century Gothic"/>
              </a:rPr>
              <a:t>Week beginning 24.2.25</a:t>
            </a:r>
            <a:endParaRPr lang="en-GB" sz="1000" dirty="0">
              <a:latin typeface="Century Gothic" panose="020B0502020202020204" pitchFamily="34" charset="0"/>
            </a:endParaRPr>
          </a:p>
        </p:txBody>
      </p:sp>
      <p:pic>
        <p:nvPicPr>
          <p:cNvPr id="15" name="Picture 14">
            <a:extLst>
              <a:ext uri="{FF2B5EF4-FFF2-40B4-BE49-F238E27FC236}">
                <a16:creationId xmlns:a16="http://schemas.microsoft.com/office/drawing/2014/main" id="{93217D77-7356-4A55-502E-BEE54A7ED1B3}"/>
              </a:ext>
            </a:extLst>
          </p:cNvPr>
          <p:cNvPicPr>
            <a:picLocks noChangeAspect="1"/>
          </p:cNvPicPr>
          <p:nvPr/>
        </p:nvPicPr>
        <p:blipFill>
          <a:blip r:embed="rId4"/>
          <a:stretch>
            <a:fillRect/>
          </a:stretch>
        </p:blipFill>
        <p:spPr>
          <a:xfrm>
            <a:off x="0" y="8818983"/>
            <a:ext cx="6858000" cy="367619"/>
          </a:xfrm>
          <a:prstGeom prst="rect">
            <a:avLst/>
          </a:prstGeom>
        </p:spPr>
      </p:pic>
      <p:sp>
        <p:nvSpPr>
          <p:cNvPr id="2" name="Rectangle: Rounded Corners 1">
            <a:extLst>
              <a:ext uri="{FF2B5EF4-FFF2-40B4-BE49-F238E27FC236}">
                <a16:creationId xmlns:a16="http://schemas.microsoft.com/office/drawing/2014/main" id="{31024F0D-D39E-75DB-C771-EFC3213E5ADE}"/>
              </a:ext>
            </a:extLst>
          </p:cNvPr>
          <p:cNvSpPr/>
          <p:nvPr/>
        </p:nvSpPr>
        <p:spPr>
          <a:xfrm>
            <a:off x="197789" y="1146738"/>
            <a:ext cx="6523306" cy="391813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F7CA25EB-2C32-899C-550A-49638E3A5374}"/>
              </a:ext>
            </a:extLst>
          </p:cNvPr>
          <p:cNvSpPr/>
          <p:nvPr/>
        </p:nvSpPr>
        <p:spPr>
          <a:xfrm>
            <a:off x="222434" y="6326849"/>
            <a:ext cx="3237008" cy="2437372"/>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96158343-41F3-6681-600E-382DC27D7E5F}"/>
              </a:ext>
            </a:extLst>
          </p:cNvPr>
          <p:cNvSpPr txBox="1"/>
          <p:nvPr/>
        </p:nvSpPr>
        <p:spPr>
          <a:xfrm>
            <a:off x="323931" y="6708105"/>
            <a:ext cx="3034013" cy="1384995"/>
          </a:xfrm>
          <a:prstGeom prst="rect">
            <a:avLst/>
          </a:prstGeom>
          <a:noFill/>
        </p:spPr>
        <p:txBody>
          <a:bodyPr wrap="square" rtlCol="0">
            <a:spAutoFit/>
          </a:bodyPr>
          <a:lstStyle/>
          <a:p>
            <a:pPr algn="ctr"/>
            <a:r>
              <a:rPr lang="en-GB" sz="1400" b="1" dirty="0">
                <a:solidFill>
                  <a:srgbClr val="FF0000"/>
                </a:solidFill>
              </a:rPr>
              <a:t>Spring Term</a:t>
            </a:r>
          </a:p>
          <a:p>
            <a:pPr algn="ctr"/>
            <a:r>
              <a:rPr lang="en-GB" sz="1400" b="1" dirty="0"/>
              <a:t>24 February - 4 April 6 weeks</a:t>
            </a:r>
          </a:p>
          <a:p>
            <a:pPr algn="ctr"/>
            <a:endParaRPr lang="en-GB" sz="1400" b="1" dirty="0"/>
          </a:p>
          <a:p>
            <a:pPr algn="ctr"/>
            <a:r>
              <a:rPr lang="en-GB" sz="1400" b="1" dirty="0">
                <a:solidFill>
                  <a:srgbClr val="FF0000"/>
                </a:solidFill>
              </a:rPr>
              <a:t>Summer Term</a:t>
            </a:r>
          </a:p>
          <a:p>
            <a:pPr algn="ctr"/>
            <a:r>
              <a:rPr lang="en-GB" sz="1400" b="1" dirty="0"/>
              <a:t>22 April - 23 May 4 weeks 3 days</a:t>
            </a:r>
          </a:p>
          <a:p>
            <a:pPr algn="ctr"/>
            <a:r>
              <a:rPr lang="en-GB" sz="1400" b="1" dirty="0"/>
              <a:t>2 June - 29 July 8 weeks 2 day</a:t>
            </a:r>
          </a:p>
        </p:txBody>
      </p:sp>
      <p:pic>
        <p:nvPicPr>
          <p:cNvPr id="6" name="Picture 5">
            <a:extLst>
              <a:ext uri="{FF2B5EF4-FFF2-40B4-BE49-F238E27FC236}">
                <a16:creationId xmlns:a16="http://schemas.microsoft.com/office/drawing/2014/main" id="{04601A74-70BC-4D77-E63C-1298E575EEEA}"/>
              </a:ext>
            </a:extLst>
          </p:cNvPr>
          <p:cNvPicPr>
            <a:picLocks noChangeAspect="1"/>
          </p:cNvPicPr>
          <p:nvPr/>
        </p:nvPicPr>
        <p:blipFill>
          <a:blip r:embed="rId5"/>
          <a:stretch>
            <a:fillRect/>
          </a:stretch>
        </p:blipFill>
        <p:spPr>
          <a:xfrm>
            <a:off x="3571748" y="6314839"/>
            <a:ext cx="3181574" cy="2437372"/>
          </a:xfrm>
          <a:prstGeom prst="rect">
            <a:avLst/>
          </a:prstGeom>
        </p:spPr>
      </p:pic>
      <p:sp>
        <p:nvSpPr>
          <p:cNvPr id="12" name="TextBox 11">
            <a:extLst>
              <a:ext uri="{FF2B5EF4-FFF2-40B4-BE49-F238E27FC236}">
                <a16:creationId xmlns:a16="http://schemas.microsoft.com/office/drawing/2014/main" id="{6082FC02-F50D-0957-AB0B-CBA902E45D27}"/>
              </a:ext>
            </a:extLst>
          </p:cNvPr>
          <p:cNvSpPr txBox="1"/>
          <p:nvPr/>
        </p:nvSpPr>
        <p:spPr>
          <a:xfrm>
            <a:off x="3728097" y="7106728"/>
            <a:ext cx="2932369" cy="1846659"/>
          </a:xfrm>
          <a:prstGeom prst="rect">
            <a:avLst/>
          </a:prstGeom>
          <a:noFill/>
        </p:spPr>
        <p:txBody>
          <a:bodyPr wrap="square" rtlCol="0">
            <a:spAutoFit/>
          </a:bodyPr>
          <a:lstStyle/>
          <a:p>
            <a:pPr algn="ctr"/>
            <a:r>
              <a:rPr lang="en-US" sz="1600" dirty="0"/>
              <a:t>Don’t Forget to check out our Facebook page to see what other things have been happening in school:</a:t>
            </a:r>
          </a:p>
          <a:p>
            <a:pPr algn="ctr"/>
            <a:r>
              <a:rPr lang="en-US" sz="1600" dirty="0">
                <a:hlinkClick r:id="rId6"/>
              </a:rPr>
              <a:t>https://www.facebook.com/SuttonRoadPrimaryandNursery</a:t>
            </a:r>
            <a:r>
              <a:rPr lang="en-US" sz="1600" dirty="0"/>
              <a:t> </a:t>
            </a:r>
          </a:p>
          <a:p>
            <a:endParaRPr lang="en-GB" b="1" dirty="0"/>
          </a:p>
        </p:txBody>
      </p:sp>
      <p:pic>
        <p:nvPicPr>
          <p:cNvPr id="2050" name="Picture 2" descr="Le nouveau Facebook.com disponible pour tous">
            <a:extLst>
              <a:ext uri="{FF2B5EF4-FFF2-40B4-BE49-F238E27FC236}">
                <a16:creationId xmlns:a16="http://schemas.microsoft.com/office/drawing/2014/main" id="{8E56F5E4-3B92-EFFF-4822-29866DAE1131}"/>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8266" t="15558" r="27791" b="16305"/>
          <a:stretch/>
        </p:blipFill>
        <p:spPr bwMode="auto">
          <a:xfrm>
            <a:off x="4830064" y="6389802"/>
            <a:ext cx="649184" cy="67107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Transform Trust logo | Diverse Educators">
            <a:extLst>
              <a:ext uri="{FF2B5EF4-FFF2-40B4-BE49-F238E27FC236}">
                <a16:creationId xmlns:a16="http://schemas.microsoft.com/office/drawing/2014/main" id="{3C444A1C-44A0-FE27-3912-84EE1FD53690}"/>
              </a:ext>
            </a:extLst>
          </p:cNvPr>
          <p:cNvPicPr>
            <a:picLocks noChangeAspect="1"/>
          </p:cNvPicPr>
          <p:nvPr/>
        </p:nvPicPr>
        <p:blipFill rotWithShape="1">
          <a:blip r:embed="rId8">
            <a:extLst>
              <a:ext uri="{28A0092B-C50C-407E-A947-70E740481C1C}">
                <a14:useLocalDpi xmlns:a14="http://schemas.microsoft.com/office/drawing/2010/main" val="0"/>
              </a:ext>
            </a:extLst>
          </a:blip>
          <a:srcRect l="17735" t="35618" r="17437" b="37109"/>
          <a:stretch/>
        </p:blipFill>
        <p:spPr bwMode="auto">
          <a:xfrm>
            <a:off x="4900775" y="190133"/>
            <a:ext cx="1759691" cy="740105"/>
          </a:xfrm>
          <a:prstGeom prst="rect">
            <a:avLst/>
          </a:prstGeom>
          <a:noFill/>
          <a:ln>
            <a:noFill/>
          </a:ln>
          <a:extLst>
            <a:ext uri="{53640926-AAD7-44D8-BBD7-CCE9431645EC}">
              <a14:shadowObscured xmlns:a14="http://schemas.microsoft.com/office/drawing/2010/main"/>
            </a:ext>
          </a:extLst>
        </p:spPr>
      </p:pic>
      <p:pic>
        <p:nvPicPr>
          <p:cNvPr id="19" name="Picture 18" descr="A logo for a school&#10;&#10;Description automatically generated">
            <a:extLst>
              <a:ext uri="{FF2B5EF4-FFF2-40B4-BE49-F238E27FC236}">
                <a16:creationId xmlns:a16="http://schemas.microsoft.com/office/drawing/2014/main" id="{13E68BF6-A703-564A-B3E7-85CF6ACD9DC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78675" y="99265"/>
            <a:ext cx="1051389" cy="956820"/>
          </a:xfrm>
          <a:prstGeom prst="rect">
            <a:avLst/>
          </a:prstGeom>
        </p:spPr>
      </p:pic>
      <p:sp>
        <p:nvSpPr>
          <p:cNvPr id="4" name="Rectangle: Rounded Corners 3">
            <a:extLst>
              <a:ext uri="{FF2B5EF4-FFF2-40B4-BE49-F238E27FC236}">
                <a16:creationId xmlns:a16="http://schemas.microsoft.com/office/drawing/2014/main" id="{0A0D93B4-9019-A1B7-748F-A6F1832392F5}"/>
              </a:ext>
            </a:extLst>
          </p:cNvPr>
          <p:cNvSpPr/>
          <p:nvPr/>
        </p:nvSpPr>
        <p:spPr>
          <a:xfrm>
            <a:off x="230016" y="5155258"/>
            <a:ext cx="6523306" cy="105892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5EA223A0-E40E-B0DA-B2DD-EB6AC4D49D6B}"/>
              </a:ext>
            </a:extLst>
          </p:cNvPr>
          <p:cNvSpPr txBox="1"/>
          <p:nvPr/>
        </p:nvSpPr>
        <p:spPr>
          <a:xfrm>
            <a:off x="640159" y="5281368"/>
            <a:ext cx="3563676" cy="738664"/>
          </a:xfrm>
          <a:prstGeom prst="rect">
            <a:avLst/>
          </a:prstGeom>
          <a:noFill/>
        </p:spPr>
        <p:txBody>
          <a:bodyPr wrap="square" rtlCol="0">
            <a:spAutoFit/>
          </a:bodyPr>
          <a:lstStyle/>
          <a:p>
            <a:pPr algn="ctr"/>
            <a:r>
              <a:rPr lang="en-GB" sz="1400" b="1" dirty="0"/>
              <a:t>No Vaping/Smoking on site</a:t>
            </a:r>
          </a:p>
          <a:p>
            <a:pPr algn="ctr"/>
            <a:r>
              <a:rPr lang="en-GB" sz="1400" dirty="0"/>
              <a:t>Please remember there is no vaping or smoking allowed on our School site.</a:t>
            </a:r>
          </a:p>
        </p:txBody>
      </p:sp>
      <p:pic>
        <p:nvPicPr>
          <p:cNvPr id="14" name="Picture 13">
            <a:extLst>
              <a:ext uri="{FF2B5EF4-FFF2-40B4-BE49-F238E27FC236}">
                <a16:creationId xmlns:a16="http://schemas.microsoft.com/office/drawing/2014/main" id="{191E2ABA-32BF-4A17-92AE-883EE00AB38F}"/>
              </a:ext>
            </a:extLst>
          </p:cNvPr>
          <p:cNvPicPr>
            <a:picLocks noChangeAspect="1"/>
          </p:cNvPicPr>
          <p:nvPr/>
        </p:nvPicPr>
        <p:blipFill>
          <a:blip r:embed="rId10"/>
          <a:stretch>
            <a:fillRect/>
          </a:stretch>
        </p:blipFill>
        <p:spPr>
          <a:xfrm>
            <a:off x="1818816" y="3980836"/>
            <a:ext cx="3345706" cy="1063818"/>
          </a:xfrm>
          <a:prstGeom prst="rect">
            <a:avLst/>
          </a:prstGeom>
        </p:spPr>
      </p:pic>
      <p:pic>
        <p:nvPicPr>
          <p:cNvPr id="21" name="Picture 20">
            <a:extLst>
              <a:ext uri="{FF2B5EF4-FFF2-40B4-BE49-F238E27FC236}">
                <a16:creationId xmlns:a16="http://schemas.microsoft.com/office/drawing/2014/main" id="{DBD417A7-9686-2B0E-E29A-AD5376C7A26A}"/>
              </a:ext>
            </a:extLst>
          </p:cNvPr>
          <p:cNvPicPr>
            <a:picLocks noChangeAspect="1"/>
          </p:cNvPicPr>
          <p:nvPr/>
        </p:nvPicPr>
        <p:blipFill>
          <a:blip r:embed="rId11"/>
          <a:stretch>
            <a:fillRect/>
          </a:stretch>
        </p:blipFill>
        <p:spPr>
          <a:xfrm>
            <a:off x="4343400" y="5194424"/>
            <a:ext cx="1315621" cy="1016616"/>
          </a:xfrm>
          <a:prstGeom prst="rect">
            <a:avLst/>
          </a:prstGeom>
        </p:spPr>
      </p:pic>
    </p:spTree>
    <p:extLst>
      <p:ext uri="{BB962C8B-B14F-4D97-AF65-F5344CB8AC3E}">
        <p14:creationId xmlns:p14="http://schemas.microsoft.com/office/powerpoint/2010/main" val="29381077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47E4C50-62EB-DE49-E82E-9C2746F6DE97}"/>
              </a:ext>
            </a:extLst>
          </p:cNvPr>
          <p:cNvPicPr>
            <a:picLocks noChangeAspect="1"/>
          </p:cNvPicPr>
          <p:nvPr/>
        </p:nvPicPr>
        <p:blipFill rotWithShape="1">
          <a:blip r:embed="rId2"/>
          <a:srcRect r="79394" b="86900"/>
          <a:stretch/>
        </p:blipFill>
        <p:spPr>
          <a:xfrm>
            <a:off x="0" y="-26537"/>
            <a:ext cx="1413164" cy="1154693"/>
          </a:xfrm>
          <a:prstGeom prst="rect">
            <a:avLst/>
          </a:prstGeom>
        </p:spPr>
      </p:pic>
      <p:pic>
        <p:nvPicPr>
          <p:cNvPr id="7" name="Picture 6">
            <a:extLst>
              <a:ext uri="{FF2B5EF4-FFF2-40B4-BE49-F238E27FC236}">
                <a16:creationId xmlns:a16="http://schemas.microsoft.com/office/drawing/2014/main" id="{FE2D5869-F057-6E93-612D-D26C4DFD9DA6}"/>
              </a:ext>
            </a:extLst>
          </p:cNvPr>
          <p:cNvPicPr>
            <a:picLocks noChangeAspect="1"/>
          </p:cNvPicPr>
          <p:nvPr/>
        </p:nvPicPr>
        <p:blipFill>
          <a:blip r:embed="rId3"/>
          <a:stretch>
            <a:fillRect/>
          </a:stretch>
        </p:blipFill>
        <p:spPr>
          <a:xfrm>
            <a:off x="0" y="8787740"/>
            <a:ext cx="6858000" cy="367619"/>
          </a:xfrm>
          <a:prstGeom prst="rect">
            <a:avLst/>
          </a:prstGeom>
        </p:spPr>
      </p:pic>
      <p:sp>
        <p:nvSpPr>
          <p:cNvPr id="2" name="Rectangle: Rounded Corners 1">
            <a:extLst>
              <a:ext uri="{FF2B5EF4-FFF2-40B4-BE49-F238E27FC236}">
                <a16:creationId xmlns:a16="http://schemas.microsoft.com/office/drawing/2014/main" id="{C5B34F51-C5FE-B0BC-B6BB-BD108B2CF85F}"/>
              </a:ext>
            </a:extLst>
          </p:cNvPr>
          <p:cNvSpPr/>
          <p:nvPr/>
        </p:nvSpPr>
        <p:spPr>
          <a:xfrm>
            <a:off x="142503" y="257672"/>
            <a:ext cx="6450802" cy="4074356"/>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Our </a:t>
            </a:r>
          </a:p>
        </p:txBody>
      </p:sp>
      <p:sp>
        <p:nvSpPr>
          <p:cNvPr id="10" name="Rectangle: Rounded Corners 9">
            <a:extLst>
              <a:ext uri="{FF2B5EF4-FFF2-40B4-BE49-F238E27FC236}">
                <a16:creationId xmlns:a16="http://schemas.microsoft.com/office/drawing/2014/main" id="{1FE948B9-4CEB-7B84-7D20-45C620728DE1}"/>
              </a:ext>
            </a:extLst>
          </p:cNvPr>
          <p:cNvSpPr/>
          <p:nvPr/>
        </p:nvSpPr>
        <p:spPr>
          <a:xfrm>
            <a:off x="142503" y="7631549"/>
            <a:ext cx="6538710" cy="1064351"/>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600" dirty="0">
                <a:solidFill>
                  <a:srgbClr val="FF0000"/>
                </a:solidFill>
              </a:rPr>
              <a:t>Contact us…</a:t>
            </a:r>
            <a:r>
              <a:rPr lang="en-US" sz="1600" dirty="0"/>
              <a:t> </a:t>
            </a:r>
          </a:p>
          <a:p>
            <a:pPr algn="ctr"/>
            <a:r>
              <a:rPr lang="en-GB" sz="1200" i="1" dirty="0">
                <a:solidFill>
                  <a:schemeClr val="tx1"/>
                </a:solidFill>
                <a:effectLst/>
                <a:latin typeface="Arial" panose="020B0604020202020204" pitchFamily="34" charset="0"/>
                <a:ea typeface="MS Mincho" panose="02020609040205080304" pitchFamily="49" charset="-128"/>
                <a:cs typeface="Times New Roman" panose="02020603050405020304" pitchFamily="18" charset="0"/>
              </a:rPr>
              <a:t>Staff are available to talk to briefly, before or after school (but please remember they may need to arrange an alternative time if you need a longer chat). </a:t>
            </a:r>
          </a:p>
          <a:p>
            <a:pPr algn="ctr"/>
            <a:r>
              <a:rPr lang="en-US" sz="1200" i="1" dirty="0">
                <a:solidFill>
                  <a:schemeClr val="tx1"/>
                </a:solidFill>
                <a:latin typeface="Arial" panose="020B0604020202020204" pitchFamily="34" charset="0"/>
                <a:ea typeface="MS Mincho" panose="02020609040205080304" pitchFamily="49" charset="-128"/>
                <a:cs typeface="Times New Roman" panose="02020603050405020304" pitchFamily="18" charset="0"/>
              </a:rPr>
              <a:t>Or contact the school office on </a:t>
            </a:r>
            <a:r>
              <a:rPr lang="en-US" sz="1400" dirty="0">
                <a:hlinkClick r:id="rId4"/>
              </a:rPr>
              <a:t>office@suttonroad.org</a:t>
            </a:r>
            <a:r>
              <a:rPr lang="en-US" sz="1400" dirty="0"/>
              <a:t> </a:t>
            </a:r>
          </a:p>
          <a:p>
            <a:pPr algn="ctr"/>
            <a:r>
              <a:rPr lang="en-US" dirty="0"/>
              <a:t>u</a:t>
            </a:r>
          </a:p>
          <a:p>
            <a:endParaRPr lang="en-GB" dirty="0"/>
          </a:p>
        </p:txBody>
      </p:sp>
      <p:sp>
        <p:nvSpPr>
          <p:cNvPr id="12" name="Rectangle: Rounded Corners 11">
            <a:extLst>
              <a:ext uri="{FF2B5EF4-FFF2-40B4-BE49-F238E27FC236}">
                <a16:creationId xmlns:a16="http://schemas.microsoft.com/office/drawing/2014/main" id="{F46B63D5-6B31-B86F-E86B-B921F78EBBBB}"/>
              </a:ext>
            </a:extLst>
          </p:cNvPr>
          <p:cNvSpPr/>
          <p:nvPr/>
        </p:nvSpPr>
        <p:spPr>
          <a:xfrm>
            <a:off x="194196" y="4760256"/>
            <a:ext cx="6538710" cy="2546993"/>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Week beginning 18th November – is our Parents Evening week – letter and booking have been sent</a:t>
            </a:r>
          </a:p>
        </p:txBody>
      </p:sp>
      <p:sp>
        <p:nvSpPr>
          <p:cNvPr id="18" name="Rectangle: Rounded Corners 17">
            <a:extLst>
              <a:ext uri="{FF2B5EF4-FFF2-40B4-BE49-F238E27FC236}">
                <a16:creationId xmlns:a16="http://schemas.microsoft.com/office/drawing/2014/main" id="{D590FBE2-3C70-216A-EBF4-FE79BA8E2246}"/>
              </a:ext>
            </a:extLst>
          </p:cNvPr>
          <p:cNvSpPr/>
          <p:nvPr/>
        </p:nvSpPr>
        <p:spPr>
          <a:xfrm>
            <a:off x="1631815" y="83051"/>
            <a:ext cx="3156751" cy="550926"/>
          </a:xfrm>
          <a:prstGeom prst="roundRect">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Attendance</a:t>
            </a:r>
            <a:endParaRPr lang="en-GB" dirty="0"/>
          </a:p>
        </p:txBody>
      </p:sp>
      <p:sp>
        <p:nvSpPr>
          <p:cNvPr id="19" name="Rectangle: Rounded Corners 18">
            <a:extLst>
              <a:ext uri="{FF2B5EF4-FFF2-40B4-BE49-F238E27FC236}">
                <a16:creationId xmlns:a16="http://schemas.microsoft.com/office/drawing/2014/main" id="{7765FAC6-13C0-01E1-1D50-9FA4AD0C2C04}"/>
              </a:ext>
            </a:extLst>
          </p:cNvPr>
          <p:cNvSpPr/>
          <p:nvPr/>
        </p:nvSpPr>
        <p:spPr>
          <a:xfrm>
            <a:off x="1885175" y="4530190"/>
            <a:ext cx="3156751" cy="550926"/>
          </a:xfrm>
          <a:prstGeom prst="roundRect">
            <a:avLst/>
          </a:prstGeom>
          <a:solidFill>
            <a:srgbClr val="7030A0"/>
          </a:solid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Diary Dates</a:t>
            </a:r>
            <a:endParaRPr lang="en-GB" dirty="0"/>
          </a:p>
        </p:txBody>
      </p:sp>
      <p:sp>
        <p:nvSpPr>
          <p:cNvPr id="4" name="TextBox 3">
            <a:extLst>
              <a:ext uri="{FF2B5EF4-FFF2-40B4-BE49-F238E27FC236}">
                <a16:creationId xmlns:a16="http://schemas.microsoft.com/office/drawing/2014/main" id="{C0F9EE98-1F2D-6679-802C-42CFFDC86D8C}"/>
              </a:ext>
            </a:extLst>
          </p:cNvPr>
          <p:cNvSpPr txBox="1"/>
          <p:nvPr/>
        </p:nvSpPr>
        <p:spPr>
          <a:xfrm>
            <a:off x="257741" y="633977"/>
            <a:ext cx="6220326" cy="3200876"/>
          </a:xfrm>
          <a:prstGeom prst="rect">
            <a:avLst/>
          </a:prstGeom>
          <a:noFill/>
        </p:spPr>
        <p:txBody>
          <a:bodyPr wrap="square" rtlCol="0">
            <a:spAutoFit/>
          </a:bodyPr>
          <a:lstStyle/>
          <a:p>
            <a:pPr algn="ctr"/>
            <a:r>
              <a:rPr lang="en-US" sz="1400" b="1" dirty="0"/>
              <a:t>Our school attendance target is 97%</a:t>
            </a:r>
          </a:p>
          <a:p>
            <a:pPr algn="ctr"/>
            <a:r>
              <a:rPr lang="en-US" sz="1400" dirty="0"/>
              <a:t>Last week our attendance stood at 94.93%</a:t>
            </a:r>
          </a:p>
          <a:p>
            <a:pPr algn="ctr"/>
            <a:endParaRPr lang="en-US" sz="1400" dirty="0"/>
          </a:p>
          <a:p>
            <a:pPr algn="ctr"/>
            <a:r>
              <a:rPr lang="en-GB" sz="1400" dirty="0"/>
              <a:t>As a THANK YOU to all our families who ensure their child attends school regularly.</a:t>
            </a:r>
          </a:p>
          <a:p>
            <a:pPr algn="ctr"/>
            <a:r>
              <a:rPr lang="en-GB" sz="1400" dirty="0"/>
              <a:t>At the end of each term, we will enter the name of every child who achieves attendance of 97% or above into a draw and the winning family will win a £20 Just Eat Voucher!</a:t>
            </a:r>
          </a:p>
          <a:p>
            <a:pPr algn="ctr"/>
            <a:r>
              <a:rPr lang="en-GB" sz="1400" dirty="0"/>
              <a:t>We acknowledge that attendance is a family effort, and we wanted to reward a lucky family with a voucher that all could enjoy!</a:t>
            </a:r>
          </a:p>
          <a:p>
            <a:pPr algn="ctr"/>
            <a:r>
              <a:rPr lang="en-GB" sz="1400" dirty="0"/>
              <a:t>The next draw will take place on Friday 4th April 2025 for the Spring term. Watch this space for details. Good Luck!”</a:t>
            </a:r>
          </a:p>
          <a:p>
            <a:pPr algn="ctr"/>
            <a:endParaRPr lang="en-US" sz="1600" dirty="0"/>
          </a:p>
          <a:p>
            <a:pPr algn="ctr"/>
            <a:endParaRPr lang="en-US" sz="1600" dirty="0"/>
          </a:p>
          <a:p>
            <a:pPr algn="ctr"/>
            <a:endParaRPr lang="en-US" sz="1600" dirty="0"/>
          </a:p>
        </p:txBody>
      </p:sp>
      <p:sp>
        <p:nvSpPr>
          <p:cNvPr id="9" name="TextBox 8">
            <a:extLst>
              <a:ext uri="{FF2B5EF4-FFF2-40B4-BE49-F238E27FC236}">
                <a16:creationId xmlns:a16="http://schemas.microsoft.com/office/drawing/2014/main" id="{85BDAFAA-535F-62E9-E780-5A4E0AA83D2E}"/>
              </a:ext>
            </a:extLst>
          </p:cNvPr>
          <p:cNvSpPr txBox="1"/>
          <p:nvPr/>
        </p:nvSpPr>
        <p:spPr>
          <a:xfrm>
            <a:off x="-349439" y="5946622"/>
            <a:ext cx="6942744" cy="276999"/>
          </a:xfrm>
          <a:prstGeom prst="rect">
            <a:avLst/>
          </a:prstGeom>
          <a:noFill/>
        </p:spPr>
        <p:txBody>
          <a:bodyPr wrap="square" rtlCol="0">
            <a:spAutoFit/>
          </a:bodyPr>
          <a:lstStyle/>
          <a:p>
            <a:pPr algn="ctr"/>
            <a:r>
              <a:rPr lang="en-GB" sz="1200" dirty="0"/>
              <a:t> 	 	</a:t>
            </a:r>
          </a:p>
        </p:txBody>
      </p:sp>
      <p:sp>
        <p:nvSpPr>
          <p:cNvPr id="3" name="TextBox 2">
            <a:extLst>
              <a:ext uri="{FF2B5EF4-FFF2-40B4-BE49-F238E27FC236}">
                <a16:creationId xmlns:a16="http://schemas.microsoft.com/office/drawing/2014/main" id="{CF0FEE2B-C230-ED11-06F8-024232920D11}"/>
              </a:ext>
            </a:extLst>
          </p:cNvPr>
          <p:cNvSpPr txBox="1"/>
          <p:nvPr/>
        </p:nvSpPr>
        <p:spPr>
          <a:xfrm>
            <a:off x="449034" y="5081116"/>
            <a:ext cx="6029031" cy="1815882"/>
          </a:xfrm>
          <a:prstGeom prst="rect">
            <a:avLst/>
          </a:prstGeom>
          <a:noFill/>
        </p:spPr>
        <p:txBody>
          <a:bodyPr wrap="square" rtlCol="0">
            <a:spAutoFit/>
          </a:bodyPr>
          <a:lstStyle/>
          <a:p>
            <a:pPr algn="ctr"/>
            <a:r>
              <a:rPr lang="en-GB" sz="1400" dirty="0"/>
              <a:t>Monday 24</a:t>
            </a:r>
            <a:r>
              <a:rPr lang="en-GB" sz="1400" baseline="30000" dirty="0"/>
              <a:t>th</a:t>
            </a:r>
            <a:r>
              <a:rPr lang="en-GB" sz="1400" dirty="0"/>
              <a:t> February – School starts</a:t>
            </a:r>
          </a:p>
          <a:p>
            <a:pPr algn="ctr"/>
            <a:r>
              <a:rPr lang="en-GB" sz="1400" dirty="0"/>
              <a:t>Thursday 27</a:t>
            </a:r>
            <a:r>
              <a:rPr lang="en-GB" sz="1400" baseline="30000" dirty="0"/>
              <a:t>th</a:t>
            </a:r>
            <a:r>
              <a:rPr lang="en-GB" sz="1400" dirty="0"/>
              <a:t> February 2025 – Year 4 and 5 Football Completion</a:t>
            </a:r>
          </a:p>
          <a:p>
            <a:pPr algn="ctr"/>
            <a:r>
              <a:rPr lang="en-GB" sz="1400" dirty="0"/>
              <a:t>Week beginning 3</a:t>
            </a:r>
            <a:r>
              <a:rPr lang="en-GB" sz="1400" baseline="30000" dirty="0"/>
              <a:t>rd</a:t>
            </a:r>
            <a:r>
              <a:rPr lang="en-GB" sz="1400" dirty="0"/>
              <a:t> March - Parents evenings– see </a:t>
            </a:r>
            <a:r>
              <a:rPr lang="en-GB" sz="1400" dirty="0" err="1"/>
              <a:t>ParentMail</a:t>
            </a:r>
            <a:r>
              <a:rPr lang="en-GB" sz="1400" dirty="0"/>
              <a:t> for booking appointments</a:t>
            </a:r>
          </a:p>
          <a:p>
            <a:pPr algn="ctr"/>
            <a:r>
              <a:rPr lang="en-GB" sz="1400" dirty="0"/>
              <a:t>Wednesday 5</a:t>
            </a:r>
            <a:r>
              <a:rPr lang="en-GB" sz="1400" baseline="30000" dirty="0"/>
              <a:t>th</a:t>
            </a:r>
            <a:r>
              <a:rPr lang="en-GB" sz="1400" dirty="0"/>
              <a:t> March – Y6 B Team Football Fixture</a:t>
            </a:r>
          </a:p>
          <a:p>
            <a:pPr algn="ctr"/>
            <a:r>
              <a:rPr lang="en-GB" sz="1400" dirty="0"/>
              <a:t>Friday 7</a:t>
            </a:r>
            <a:r>
              <a:rPr lang="en-GB" sz="1400" baseline="30000" dirty="0"/>
              <a:t>th</a:t>
            </a:r>
            <a:r>
              <a:rPr lang="en-GB" sz="1400" dirty="0"/>
              <a:t> March 2025 – World Book Day</a:t>
            </a:r>
          </a:p>
          <a:p>
            <a:pPr algn="ctr"/>
            <a:r>
              <a:rPr lang="en-GB" sz="1400" dirty="0"/>
              <a:t>W/c 10</a:t>
            </a:r>
            <a:r>
              <a:rPr lang="en-GB" sz="1400" baseline="30000" dirty="0"/>
              <a:t>th</a:t>
            </a:r>
            <a:r>
              <a:rPr lang="en-GB" sz="1400" dirty="0"/>
              <a:t> March – Dogs Trust in school (assembly and workshop)</a:t>
            </a:r>
          </a:p>
          <a:p>
            <a:pPr algn="ctr"/>
            <a:r>
              <a:rPr lang="en-GB" sz="1400" dirty="0"/>
              <a:t>Tuesday 11</a:t>
            </a:r>
            <a:r>
              <a:rPr lang="en-GB" sz="1400" baseline="30000" dirty="0"/>
              <a:t>th</a:t>
            </a:r>
            <a:r>
              <a:rPr lang="en-GB" sz="1400" dirty="0"/>
              <a:t> March – Year 2 Partake theatre</a:t>
            </a:r>
          </a:p>
        </p:txBody>
      </p:sp>
      <p:pic>
        <p:nvPicPr>
          <p:cNvPr id="6" name="Picture 5">
            <a:extLst>
              <a:ext uri="{FF2B5EF4-FFF2-40B4-BE49-F238E27FC236}">
                <a16:creationId xmlns:a16="http://schemas.microsoft.com/office/drawing/2014/main" id="{75B8D5A4-D112-D604-73B2-DA1C3FA3EC51}"/>
              </a:ext>
            </a:extLst>
          </p:cNvPr>
          <p:cNvPicPr>
            <a:picLocks noChangeAspect="1"/>
          </p:cNvPicPr>
          <p:nvPr/>
        </p:nvPicPr>
        <p:blipFill>
          <a:blip r:embed="rId5"/>
          <a:stretch>
            <a:fillRect/>
          </a:stretch>
        </p:blipFill>
        <p:spPr>
          <a:xfrm>
            <a:off x="2895521" y="2994846"/>
            <a:ext cx="1803969" cy="1245866"/>
          </a:xfrm>
          <a:prstGeom prst="rect">
            <a:avLst/>
          </a:prstGeom>
        </p:spPr>
      </p:pic>
    </p:spTree>
    <p:extLst>
      <p:ext uri="{BB962C8B-B14F-4D97-AF65-F5344CB8AC3E}">
        <p14:creationId xmlns:p14="http://schemas.microsoft.com/office/powerpoint/2010/main" val="29545411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767C4E760E84A4E9F501DB948217116" ma:contentTypeVersion="21" ma:contentTypeDescription="Create a new document." ma:contentTypeScope="" ma:versionID="094d163ae0ea3c09a6b367a4fcf1499e">
  <xsd:schema xmlns:xsd="http://www.w3.org/2001/XMLSchema" xmlns:xs="http://www.w3.org/2001/XMLSchema" xmlns:p="http://schemas.microsoft.com/office/2006/metadata/properties" xmlns:ns1="http://schemas.microsoft.com/sharepoint/v3" xmlns:ns2="bc664101-ab3c-454b-94d1-ed744f4324c2" xmlns:ns3="b395162b-a548-46a7-9e61-b428bff7926e" xmlns:ns4="http://schemas.microsoft.com/sharepoint/v4" targetNamespace="http://schemas.microsoft.com/office/2006/metadata/properties" ma:root="true" ma:fieldsID="3dd32ca0c3d2d45c74f732a0ed6bc32a" ns1:_="" ns2:_="" ns3:_="" ns4:_="">
    <xsd:import namespace="http://schemas.microsoft.com/sharepoint/v3"/>
    <xsd:import namespace="bc664101-ab3c-454b-94d1-ed744f4324c2"/>
    <xsd:import namespace="b395162b-a548-46a7-9e61-b428bff7926e"/>
    <xsd:import namespace="http://schemas.microsoft.com/sharepoint/v4"/>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1:_ip_UnifiedCompliancePolicyProperties" minOccurs="0"/>
                <xsd:element ref="ns1:_ip_UnifiedCompliancePolicyUIAction" minOccurs="0"/>
                <xsd:element ref="ns4:IconOverlay"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6" nillable="true" ma:displayName="Unified Compliance Policy Properties" ma:hidden="true" ma:internalName="_ip_UnifiedCompliancePolicyProperties">
      <xsd:simpleType>
        <xsd:restriction base="dms:Note"/>
      </xsd:simpleType>
    </xsd:element>
    <xsd:element name="_ip_UnifiedCompliancePolicyUIAction" ma:index="1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c664101-ab3c-454b-94d1-ed744f4324c2"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6" nillable="true" ma:displayName="Taxonomy Catch All Column" ma:hidden="true" ma:list="{a39ed905-98bd-4dfd-ba1a-d1202106ea29}" ma:internalName="TaxCatchAll" ma:showField="CatchAllData" ma:web="bc664101-ab3c-454b-94d1-ed744f4324c2">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395162b-a548-46a7-9e61-b428bff7926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de1a40e0-f565-49b5-a971-ccbfa054a943" ma:termSetId="09814cd3-568e-fe90-9814-8d621ff8fb84" ma:anchorId="fba54fb3-c3e1-fe81-a776-ca4b69148c4d" ma:open="true" ma:isKeyword="false">
      <xsd:complexType>
        <xsd:sequence>
          <xsd:element ref="pc:Terms" minOccurs="0" maxOccurs="1"/>
        </xsd:sequence>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18"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bc664101-ab3c-454b-94d1-ed744f4324c2" xsi:nil="true"/>
    <IconOverlay xmlns="http://schemas.microsoft.com/sharepoint/v4" xsi:nil="true"/>
    <lcf76f155ced4ddcb4097134ff3c332f xmlns="b395162b-a548-46a7-9e61-b428bff7926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26059F-08B6-4ED5-9288-9E4587BDB1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bc664101-ab3c-454b-94d1-ed744f4324c2"/>
    <ds:schemaRef ds:uri="b395162b-a548-46a7-9e61-b428bff7926e"/>
    <ds:schemaRef ds:uri="http://schemas.microsoft.com/sharepoint/v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37A62CE-8AFA-46A9-B193-885E7E888420}">
  <ds:schemaRefs>
    <ds:schemaRef ds:uri="http://schemas.microsoft.com/sharepoint/v3/contenttype/forms"/>
  </ds:schemaRefs>
</ds:datastoreItem>
</file>

<file path=customXml/itemProps3.xml><?xml version="1.0" encoding="utf-8"?>
<ds:datastoreItem xmlns:ds="http://schemas.openxmlformats.org/officeDocument/2006/customXml" ds:itemID="{CD5A9FA6-4384-4FE8-B7E4-79252601539E}">
  <ds:schemaRefs>
    <ds:schemaRef ds:uri="http://schemas.microsoft.com/office/infopath/2007/PartnerControls"/>
    <ds:schemaRef ds:uri="http://purl.org/dc/terms/"/>
    <ds:schemaRef ds:uri="http://schemas.microsoft.com/office/2006/documentManagement/types"/>
    <ds:schemaRef ds:uri="http://schemas.microsoft.com/office/2006/metadata/properties"/>
    <ds:schemaRef ds:uri="d037c6fe-6930-49a1-8fcc-c25316d64c2d"/>
    <ds:schemaRef ds:uri="http://schemas.openxmlformats.org/package/2006/metadata/core-properties"/>
    <ds:schemaRef ds:uri="http://www.w3.org/XML/1998/namespace"/>
    <ds:schemaRef ds:uri="http://schemas.microsoft.com/sharepoint/v3"/>
    <ds:schemaRef ds:uri="http://purl.org/dc/dcmitype/"/>
    <ds:schemaRef ds:uri="http://purl.org/dc/elements/1.1/"/>
    <ds:schemaRef ds:uri="bc664101-ab3c-454b-94d1-ed744f4324c2"/>
    <ds:schemaRef ds:uri="http://schemas.microsoft.com/sharepoint/v4"/>
    <ds:schemaRef ds:uri="b395162b-a548-46a7-9e61-b428bff7926e"/>
  </ds:schemaRefs>
</ds:datastoreItem>
</file>

<file path=docProps/app.xml><?xml version="1.0" encoding="utf-8"?>
<Properties xmlns="http://schemas.openxmlformats.org/officeDocument/2006/extended-properties" xmlns:vt="http://schemas.openxmlformats.org/officeDocument/2006/docPropsVTypes">
  <Template>Office Theme</Template>
  <TotalTime>57440</TotalTime>
  <Words>548</Words>
  <Application>Microsoft Office PowerPoint</Application>
  <PresentationFormat>On-screen Show (4:3)</PresentationFormat>
  <Paragraphs>44</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Severn</dc:creator>
  <cp:lastModifiedBy>Emma Severn</cp:lastModifiedBy>
  <cp:revision>12</cp:revision>
  <dcterms:created xsi:type="dcterms:W3CDTF">2022-09-03T16:57:40Z</dcterms:created>
  <dcterms:modified xsi:type="dcterms:W3CDTF">2025-02-24T09:32:56Z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0x0101006767C4E760E84A4E9F501DB948217116</vt:lpwstr>
  </property>
  <property fmtid="{D5CDD505-2E9C-101B-9397-08002B2CF9AE}" pid="3" name="MediaServiceImageTags">
    <vt:lpwstr/>
  </property>
</Properties>
</file>